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5" r:id="rId10"/>
    <p:sldId id="266" r:id="rId11"/>
    <p:sldId id="270" r:id="rId12"/>
    <p:sldId id="269" r:id="rId13"/>
    <p:sldId id="271" r:id="rId14"/>
    <p:sldId id="272" r:id="rId15"/>
    <p:sldId id="268" r:id="rId16"/>
    <p:sldId id="274" r:id="rId17"/>
    <p:sldId id="275" r:id="rId18"/>
    <p:sldId id="277" r:id="rId19"/>
    <p:sldId id="276" r:id="rId20"/>
    <p:sldId id="264" r:id="rId21"/>
    <p:sldId id="273" r:id="rId22"/>
    <p:sldId id="267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69948" y="609600"/>
            <a:ext cx="5404104" cy="3282696"/>
          </a:xfrm>
          <a:prstGeom prst="roundRect">
            <a:avLst>
              <a:gd name="adj" fmla="val 10522"/>
            </a:avLst>
          </a:prstGeom>
          <a:ln w="57150">
            <a:solidFill>
              <a:schemeClr val="bg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none"/>
        </p:style>
        <p:txBody>
          <a:bodyPr vert="horz" lIns="91440" tIns="182880" rIns="91440" bIns="18288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342900" indent="-342900" algn="ctr" defTabSz="914400" rtl="0" eaLnBrk="1" latinLnBrk="0" hangingPunct="1">
              <a:lnSpc>
                <a:spcPts val="5200"/>
              </a:lnSpc>
              <a:spcBef>
                <a:spcPts val="2000"/>
              </a:spcBef>
              <a:buSzPct val="80000"/>
              <a:buFont typeface="Wingdings" pitchFamily="2" charset="2"/>
              <a:buNone/>
              <a:defRPr sz="5400" b="1" kern="1200" baseline="0">
                <a:gradFill>
                  <a:gsLst>
                    <a:gs pos="50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191000"/>
            <a:ext cx="5029200" cy="1447800"/>
          </a:xfr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80000"/>
              <a:buFont typeface="Wingdings" pitchFamily="2" charset="2"/>
              <a:buNone/>
              <a:defRPr sz="2000" b="1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64E1C-8118-B848-A661-1DF5A838EF8E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795E-370A-9B4F-987E-60809A966C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64E1C-8118-B848-A661-1DF5A838EF8E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795E-370A-9B4F-987E-60809A966C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1670" y="793376"/>
            <a:ext cx="3807293" cy="968189"/>
          </a:xfr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b="1" kern="1200" baseline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670" y="1748118"/>
            <a:ext cx="3807293" cy="3585882"/>
          </a:xfr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0" indent="0">
              <a:lnSpc>
                <a:spcPct val="110000"/>
              </a:lnSpc>
              <a:buNone/>
              <a:defRPr sz="20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00600" y="671514"/>
            <a:ext cx="3810000" cy="4599734"/>
          </a:xfrm>
          <a:prstGeom prst="roundRect">
            <a:avLst>
              <a:gd name="adj" fmla="val 4391"/>
            </a:avLst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>
            <a:noAutofit/>
            <a:scene3d>
              <a:camera prst="orthographicFront"/>
              <a:lightRig rig="chilly" dir="t"/>
            </a:scene3d>
            <a:sp3d extrusionH="6350">
              <a:bevelT w="19050" h="12700" prst="softRound"/>
              <a:extrusionClr>
                <a:schemeClr val="bg1"/>
              </a:extrusionClr>
            </a:sp3d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SzPct val="80000"/>
              <a:buFont typeface="Wingdings" pitchFamily="2" charset="2"/>
              <a:buNone/>
              <a:defRPr sz="24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innerShdw blurRad="63500" dist="25400" dir="10800000">
                    <a:schemeClr val="bg1">
                      <a:alpha val="50000"/>
                    </a:schemeClr>
                  </a:inn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30306"/>
            <a:ext cx="5484813" cy="1143000"/>
          </a:xfr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3100" y="1747839"/>
            <a:ext cx="7823200" cy="4316411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1pPr>
            <a:lvl2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2pPr>
            <a:lvl3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3pPr>
            <a:lvl4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4pPr>
            <a:lvl5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64E1C-8118-B848-A661-1DF5A838EF8E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795E-370A-9B4F-987E-60809A966C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2082" y="389966"/>
            <a:ext cx="1524000" cy="5736198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399" y="644525"/>
            <a:ext cx="6399213" cy="5419726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1pPr>
            <a:lvl2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2pPr>
            <a:lvl3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3pPr>
            <a:lvl4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4pPr>
            <a:lvl5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64E1C-8118-B848-A661-1DF5A838EF8E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795E-370A-9B4F-987E-60809A966C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64E1C-8118-B848-A661-1DF5A838EF8E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795E-370A-9B4F-987E-60809A966C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1881187" y="631824"/>
            <a:ext cx="5407025" cy="3281363"/>
          </a:xfrm>
          <a:prstGeom prst="roundRect">
            <a:avLst>
              <a:gd name="adj" fmla="val 8881"/>
            </a:avLst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368" y="4495800"/>
            <a:ext cx="7827264" cy="1219200"/>
          </a:xfrm>
        </p:spPr>
        <p:txBody>
          <a:bodyPr anchor="b" anchorCtr="0">
            <a:noAutofit/>
          </a:bodyPr>
          <a:lstStyle>
            <a:lvl1pPr>
              <a:lnSpc>
                <a:spcPts val="5200"/>
              </a:lnSpc>
              <a:defRPr sz="4800" b="1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" y="5715000"/>
            <a:ext cx="7827264" cy="501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21132"/>
            <a:ext cx="2133600" cy="300318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4464E1C-8118-B848-A661-1DF5A838EF8E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12541"/>
            <a:ext cx="2895600" cy="300318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12541"/>
            <a:ext cx="2133600" cy="300318"/>
          </a:xfrm>
        </p:spPr>
        <p:txBody>
          <a:bodyPr/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8B0795E-370A-9B4F-987E-60809A966C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0" y="2424953"/>
            <a:ext cx="7823200" cy="1474788"/>
          </a:xfrm>
        </p:spPr>
        <p:txBody>
          <a:bodyPr anchor="b" anchorCtr="0"/>
          <a:lstStyle>
            <a:lvl1pPr algn="ctr">
              <a:defRPr sz="4800" b="1" cap="none" baseline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3100" y="3913188"/>
            <a:ext cx="7823200" cy="55469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80000"/>
              <a:buFont typeface="Wingdings" pitchFamily="2" charset="2"/>
              <a:buNone/>
              <a:defRPr sz="2000" b="1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64E1C-8118-B848-A661-1DF5A838EF8E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795E-370A-9B4F-987E-60809A966C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47838"/>
            <a:ext cx="3563470" cy="4316786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747838"/>
            <a:ext cx="3565526" cy="4316786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64E1C-8118-B848-A661-1DF5A838EF8E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795E-370A-9B4F-987E-60809A966C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398" y="1515035"/>
            <a:ext cx="3566160" cy="6397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398" y="2271713"/>
            <a:ext cx="3566160" cy="3792911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8471" y="1515035"/>
            <a:ext cx="3566160" cy="6397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471" y="2271713"/>
            <a:ext cx="3566160" cy="3792911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64E1C-8118-B848-A661-1DF5A838EF8E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795E-370A-9B4F-987E-60809A966C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64E1C-8118-B848-A661-1DF5A838EF8E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795E-370A-9B4F-987E-60809A966C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64E1C-8118-B848-A661-1DF5A838EF8E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795E-370A-9B4F-987E-60809A966C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70" y="793376"/>
            <a:ext cx="3794760" cy="968189"/>
          </a:xfrm>
        </p:spPr>
        <p:txBody>
          <a:bodyPr anchor="b"/>
          <a:lstStyle>
            <a:lvl1pPr algn="l">
              <a:lnSpc>
                <a:spcPts val="4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658906"/>
            <a:ext cx="3794760" cy="5405719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>
                <a:effectLst/>
              </a:defRPr>
            </a:lvl1pPr>
            <a:lvl2pPr>
              <a:spcBef>
                <a:spcPts val="2000"/>
              </a:spcBef>
              <a:defRPr sz="2000">
                <a:effectLst/>
              </a:defRPr>
            </a:lvl2pPr>
            <a:lvl3pPr>
              <a:spcBef>
                <a:spcPts val="2000"/>
              </a:spcBef>
              <a:defRPr sz="1800">
                <a:effectLst/>
              </a:defRPr>
            </a:lvl3pPr>
            <a:lvl4pPr>
              <a:spcBef>
                <a:spcPts val="2000"/>
              </a:spcBef>
              <a:defRPr sz="1800">
                <a:effectLst/>
              </a:defRPr>
            </a:lvl4pPr>
            <a:lvl5pPr>
              <a:spcBef>
                <a:spcPts val="2000"/>
              </a:spcBef>
              <a:defRPr sz="1800">
                <a:effectLst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670" y="1748118"/>
            <a:ext cx="3794760" cy="38144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20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64E1C-8118-B848-A661-1DF5A838EF8E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0795E-370A-9B4F-987E-60809A966C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228601"/>
            <a:ext cx="7313613" cy="1264024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ctr">
            <a:noAutofit/>
            <a:sp3d extrusionH="12700">
              <a:extrusionClr>
                <a:schemeClr val="bg1"/>
              </a:extrusionClr>
            </a:sp3d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47838"/>
            <a:ext cx="7313613" cy="4303338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25988"/>
            <a:ext cx="2133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24464E1C-8118-B848-A661-1DF5A838EF8E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225988"/>
            <a:ext cx="2895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225988"/>
            <a:ext cx="2133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4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98B0795E-370A-9B4F-987E-60809A966C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lnSpc>
          <a:spcPts val="5600"/>
        </a:lnSpc>
        <a:spcBef>
          <a:spcPct val="0"/>
        </a:spcBef>
        <a:buNone/>
        <a:defRPr sz="5400" b="1" kern="1200" baseline="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SzPct val="80000"/>
        <a:buFont typeface="Wingdings" pitchFamily="2" charset="2"/>
        <a:buChar char="l"/>
        <a:defRPr sz="24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22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20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18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18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1.pd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d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23rf.com/photo_7551869_cut-logs-in-logging-area.html" TargetMode="External"/><Relationship Id="rId2" Type="http://schemas.openxmlformats.org/officeDocument/2006/relationships/hyperlink" Target="http://school.discoveryeducation.com/clipart/clip/journal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lans-soapbox.com/2012/06/16/collaborative-writing-and-ffrp/interactions/" TargetMode="External"/><Relationship Id="rId4" Type="http://schemas.openxmlformats.org/officeDocument/2006/relationships/hyperlink" Target="http://www.changerus.com/Free-Spider-Web-Team-Game.html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engage.wisc.edu/collaboration/" TargetMode="External"/><Relationship Id="rId2" Type="http://schemas.openxmlformats.org/officeDocument/2006/relationships/hyperlink" Target="https://k12teacherstaffdevelopment.com/tlb/how-can-i-help-students-become-collaboration-coordinators-in-my-classro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eewebwonders.pbworks.com/w/page/9067396/FrontPage" TargetMode="External"/><Relationship Id="rId4" Type="http://schemas.openxmlformats.org/officeDocument/2006/relationships/hyperlink" Target="http://www.scholarixsolution.com/wp/top-5-collaboration-elearning-tools/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blog.web20classroom.org/2013/04/soyou-wanna-use-blogs-in-classroom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Blending Blogs into the Curriculum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Presented at WPEC</a:t>
            </a:r>
          </a:p>
          <a:p>
            <a:r>
              <a:rPr lang="en-US" dirty="0" smtClean="0"/>
              <a:t>December 5, 2013</a:t>
            </a:r>
          </a:p>
          <a:p>
            <a:r>
              <a:rPr lang="en-US" dirty="0" smtClean="0"/>
              <a:t>Toni Sulkowski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412387"/>
            <a:ext cx="7313613" cy="2678138"/>
          </a:xfrm>
        </p:spPr>
        <p:txBody>
          <a:bodyPr/>
          <a:lstStyle/>
          <a:p>
            <a:r>
              <a:rPr lang="en-US" dirty="0" smtClean="0"/>
              <a:t>“Teachers can provide prompts or starters and kids can pick up and run with it.”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rcRect l="-82129" r="-82129"/>
              <a:stretch>
                <a:fillRect/>
              </a:stretch>
            </p:blipFill>
          </mc:Choice>
          <mc:Fallback>
            <p:blipFill>
              <a:blip r:embed="rId3"/>
              <a:srcRect l="-82129" r="-82129"/>
              <a:stretch>
                <a:fillRect/>
              </a:stretch>
            </p:blipFill>
          </mc:Fallback>
        </mc:AlternateContent>
        <p:spPr>
          <a:xfrm>
            <a:off x="1293981" y="3613150"/>
            <a:ext cx="7321480" cy="26386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Broadens 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492625"/>
            <a:ext cx="6807200" cy="4330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Facilitates Interaction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0" y="1747838"/>
            <a:ext cx="6469470" cy="44558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Actively </a:t>
            </a:r>
            <a:r>
              <a:rPr lang="en-US" dirty="0" smtClean="0"/>
              <a:t>Engages </a:t>
            </a:r>
            <a:r>
              <a:rPr lang="en-US" dirty="0" smtClean="0"/>
              <a:t>Students in any Subject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252" y="1747838"/>
            <a:ext cx="7207986" cy="48053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Promotes Research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690" y="1747838"/>
            <a:ext cx="7052323" cy="46427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7578" y="228601"/>
            <a:ext cx="9786003" cy="63796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a Wiki?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47838"/>
            <a:ext cx="3684337" cy="4013951"/>
          </a:xfrm>
        </p:spPr>
        <p:txBody>
          <a:bodyPr/>
          <a:lstStyle/>
          <a:p>
            <a:r>
              <a:rPr lang="en-US" dirty="0" smtClean="0"/>
              <a:t>Anyone can create and edit content</a:t>
            </a:r>
          </a:p>
          <a:p>
            <a:r>
              <a:rPr lang="en-US" dirty="0" smtClean="0"/>
              <a:t>A collaborative effort </a:t>
            </a:r>
          </a:p>
          <a:p>
            <a:r>
              <a:rPr lang="en-US" dirty="0" smtClean="0"/>
              <a:t>Constant revisions</a:t>
            </a:r>
          </a:p>
          <a:p>
            <a:r>
              <a:rPr lang="en-US" dirty="0" smtClean="0"/>
              <a:t>Wiki is from the Hawaiian meaning “hurry” or “quick”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8737" y="1747838"/>
            <a:ext cx="3826377" cy="3331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Use Wikis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1" y="1747838"/>
            <a:ext cx="5074652" cy="43033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Group research projects</a:t>
            </a:r>
          </a:p>
          <a:p>
            <a:r>
              <a:rPr lang="en-US" dirty="0" smtClean="0"/>
              <a:t>Authentic assessment of student work</a:t>
            </a:r>
          </a:p>
          <a:p>
            <a:r>
              <a:rPr lang="en-US" dirty="0" smtClean="0"/>
              <a:t>Collaborative story telling</a:t>
            </a:r>
          </a:p>
          <a:p>
            <a:r>
              <a:rPr lang="en-US" dirty="0" smtClean="0"/>
              <a:t>Class Vocabulary dictionary</a:t>
            </a:r>
          </a:p>
          <a:p>
            <a:r>
              <a:rPr lang="en-US" dirty="0" smtClean="0"/>
              <a:t>Project-based learning</a:t>
            </a:r>
          </a:p>
          <a:p>
            <a:r>
              <a:rPr lang="en-US" dirty="0" smtClean="0"/>
              <a:t>Chronology of events</a:t>
            </a:r>
          </a:p>
          <a:p>
            <a:r>
              <a:rPr lang="en-US" dirty="0" smtClean="0"/>
              <a:t>Collaborative experiment reports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301293" y="1746259"/>
            <a:ext cx="2294602" cy="43049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Twitter/</a:t>
            </a:r>
            <a:r>
              <a:rPr lang="en-US" dirty="0" err="1" smtClean="0"/>
              <a:t>Edmodo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Microblogging</a:t>
            </a:r>
            <a:r>
              <a:rPr lang="en-US" dirty="0" smtClean="0"/>
              <a:t> –Writing in brief formats to give information, ask questions, create quick assessments</a:t>
            </a:r>
          </a:p>
          <a:p>
            <a:endParaRPr lang="en-US" dirty="0"/>
          </a:p>
        </p:txBody>
      </p:sp>
      <p:pic>
        <p:nvPicPr>
          <p:cNvPr id="4" name="Picture 3" descr="edmodo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5435" y="4768193"/>
            <a:ext cx="5290893" cy="18094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2559718"/>
            <a:ext cx="3239836" cy="2640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Blend Technology into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308" y="1747838"/>
            <a:ext cx="7984759" cy="39193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blog?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14400" y="1747838"/>
            <a:ext cx="7313613" cy="3082349"/>
          </a:xfrm>
        </p:spPr>
        <p:txBody>
          <a:bodyPr/>
          <a:lstStyle/>
          <a:p>
            <a:r>
              <a:rPr lang="en-US" dirty="0" smtClean="0"/>
              <a:t>we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399" y="1747838"/>
            <a:ext cx="3798669" cy="30823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3069" y="1747839"/>
            <a:ext cx="4197921" cy="27986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63203" y="5106135"/>
            <a:ext cx="1660696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5400" b="1" dirty="0" err="1" smtClean="0"/>
              <a:t>weB</a:t>
            </a:r>
            <a:endParaRPr lang="en-US" sz="5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726601" y="5106135"/>
            <a:ext cx="1650662" cy="10156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6000" b="1" dirty="0" smtClean="0"/>
              <a:t>LOG</a:t>
            </a:r>
            <a:endParaRPr lang="en-US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Images</a:t>
            </a:r>
          </a:p>
          <a:p>
            <a:pPr lvl="1"/>
            <a:r>
              <a:rPr lang="en-US" dirty="0" smtClean="0">
                <a:hlinkClick r:id="rId2"/>
              </a:rPr>
              <a:t>http://school.discoveryeducation.com/clipart/clip/journal.html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Twocanview.com</a:t>
            </a:r>
            <a:r>
              <a:rPr lang="en-US" dirty="0" smtClean="0"/>
              <a:t>  critical thinking</a:t>
            </a:r>
          </a:p>
          <a:p>
            <a:pPr lvl="1"/>
            <a:r>
              <a:rPr lang="en-US" dirty="0" smtClean="0">
                <a:hlinkClick r:id="rId3"/>
              </a:rPr>
              <a:t>http://www.123rf.com/photo_7551869_cut-logs-in-logging-area.html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http://www.changerus.com/Free-Spider-Web-Team-Game.html</a:t>
            </a:r>
            <a:endParaRPr lang="en-US" dirty="0" smtClean="0"/>
          </a:p>
          <a:p>
            <a:pPr lvl="1"/>
            <a:r>
              <a:rPr lang="en-US" dirty="0" smtClean="0">
                <a:hlinkClick r:id="rId5"/>
              </a:rPr>
              <a:t>http://lans-soapbox.com/2012/06/16/collaborative-writing-and-ffrp/interactions/</a:t>
            </a:r>
            <a:endParaRPr lang="en-US" dirty="0" smtClean="0"/>
          </a:p>
          <a:p>
            <a:pPr lvl="1"/>
            <a:r>
              <a:rPr lang="en-US" dirty="0" smtClean="0"/>
              <a:t>http://</a:t>
            </a:r>
            <a:r>
              <a:rPr lang="en-US" dirty="0" err="1" smtClean="0"/>
              <a:t>www.netrafic.com</a:t>
            </a:r>
            <a:r>
              <a:rPr lang="en-US" dirty="0" smtClean="0"/>
              <a:t>/blog/your-audience-is-your-priority/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Images, cont.</a:t>
            </a:r>
          </a:p>
          <a:p>
            <a:pPr lvl="1"/>
            <a:r>
              <a:rPr lang="en-US" dirty="0" smtClean="0">
                <a:hlinkClick r:id="rId2"/>
              </a:rPr>
              <a:t>https://k12teacherstaffdevelopment.com/tlb/how-can-i-help-students-become-collaboration-coordinators-in-my-classroom/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http://engage.wisc.edu/collaboration/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http://www.scholarixsolution.com/wp/top-5-collaboration-elearning-tools/</a:t>
            </a:r>
            <a:endParaRPr lang="en-US" dirty="0" smtClean="0"/>
          </a:p>
          <a:p>
            <a:pPr lvl="1"/>
            <a:r>
              <a:rPr lang="en-US" dirty="0" smtClean="0">
                <a:hlinkClick r:id="rId5"/>
              </a:rPr>
              <a:t>http://weewebwonders.pbworks.com/w/page/9067396/FrontPage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812" y="321198"/>
            <a:ext cx="7313613" cy="1264024"/>
          </a:xfrm>
        </p:spPr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http://blog.web20classroom.org/2013/04/soyou-wanna-use-blogs-in-classroom.html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The Basics of Blogging by Frank Buck, NAESP,Vol.85, No.2, November/December 2005, pp.54-55.</a:t>
            </a:r>
          </a:p>
          <a:p>
            <a:r>
              <a:rPr lang="en-US" dirty="0" smtClean="0"/>
              <a:t>Getting Started With Classroom Blogging by Ryan </a:t>
            </a:r>
            <a:r>
              <a:rPr lang="en-US" dirty="0" err="1" smtClean="0"/>
              <a:t>Bretag</a:t>
            </a:r>
            <a:r>
              <a:rPr lang="en-US" dirty="0" smtClean="0"/>
              <a:t> from </a:t>
            </a:r>
            <a:r>
              <a:rPr lang="en-US" dirty="0" err="1" smtClean="0"/>
              <a:t>TechLearning.com</a:t>
            </a:r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www.teachersfirst.com</a:t>
            </a:r>
            <a:r>
              <a:rPr lang="en-US" dirty="0" smtClean="0"/>
              <a:t>/content/wiki/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blog?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/>
          <a:srcRect l="-27890" r="-27890"/>
          <a:stretch>
            <a:fillRect/>
          </a:stretch>
        </p:blipFill>
        <p:spPr>
          <a:xfrm>
            <a:off x="-936350" y="1492625"/>
            <a:ext cx="7313613" cy="3082925"/>
          </a:xfrm>
        </p:spPr>
      </p:pic>
      <p:sp>
        <p:nvSpPr>
          <p:cNvPr id="9" name="TextBox 8"/>
          <p:cNvSpPr txBox="1"/>
          <p:nvPr/>
        </p:nvSpPr>
        <p:spPr>
          <a:xfrm>
            <a:off x="2963203" y="5106135"/>
            <a:ext cx="1660696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5400" b="1" dirty="0" err="1" smtClean="0"/>
              <a:t>weB</a:t>
            </a:r>
            <a:endParaRPr lang="en-US" sz="5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726601" y="5106135"/>
            <a:ext cx="1650662" cy="10156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6000" b="1" dirty="0" smtClean="0"/>
              <a:t>LOG</a:t>
            </a:r>
            <a:endParaRPr lang="en-US" sz="6000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3004" y="1492625"/>
            <a:ext cx="3025009" cy="36135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Target: Communication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69115" r="-6911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5843"/>
            <a:ext cx="7313613" cy="1924007"/>
          </a:xfrm>
        </p:spPr>
        <p:txBody>
          <a:bodyPr/>
          <a:lstStyle/>
          <a:p>
            <a:r>
              <a:rPr lang="en-US" dirty="0" smtClean="0"/>
              <a:t>It is more than developing writing skills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6963" r="-16963"/>
          <a:stretch>
            <a:fillRect/>
          </a:stretch>
        </p:blipFill>
        <p:spPr>
          <a:xfrm>
            <a:off x="914400" y="2442017"/>
            <a:ext cx="7313613" cy="31858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is more than word processing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6646" r="-664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 critical reading skills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6079" r="-607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 critical thinking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2933" y="1747838"/>
            <a:ext cx="4622800" cy="462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492" y="1747837"/>
            <a:ext cx="7313613" cy="1519237"/>
          </a:xfrm>
        </p:spPr>
        <p:txBody>
          <a:bodyPr/>
          <a:lstStyle/>
          <a:p>
            <a:r>
              <a:rPr lang="en-US" dirty="0" smtClean="0"/>
              <a:t>“Kids can post their writing, projects, thoughts and reflections.”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01694" r="-101694"/>
          <a:stretch>
            <a:fillRect/>
          </a:stretch>
        </p:blipFill>
        <p:spPr>
          <a:xfrm>
            <a:off x="1566863" y="3629025"/>
            <a:ext cx="5589587" cy="27844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udio">
  <a:themeElements>
    <a:clrScheme name="Studio">
      <a:dk1>
        <a:sysClr val="windowText" lastClr="000000"/>
      </a:dk1>
      <a:lt1>
        <a:sysClr val="window" lastClr="FFFFFF"/>
      </a:lt1>
      <a:dk2>
        <a:srgbClr val="535252"/>
      </a:dk2>
      <a:lt2>
        <a:srgbClr val="AAB5C2"/>
      </a:lt2>
      <a:accent1>
        <a:srgbClr val="F7901E"/>
      </a:accent1>
      <a:accent2>
        <a:srgbClr val="FEC60B"/>
      </a:accent2>
      <a:accent3>
        <a:srgbClr val="9FE62F"/>
      </a:accent3>
      <a:accent4>
        <a:srgbClr val="4EA5D1"/>
      </a:accent4>
      <a:accent5>
        <a:srgbClr val="1C4596"/>
      </a:accent5>
      <a:accent6>
        <a:srgbClr val="542D90"/>
      </a:accent6>
      <a:hlink>
        <a:srgbClr val="ED2024"/>
      </a:hlink>
      <a:folHlink>
        <a:srgbClr val="BD912D"/>
      </a:folHlink>
    </a:clrScheme>
    <a:fontScheme name="Studio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Studio">
      <a:fillStyleLst>
        <a:solidFill>
          <a:schemeClr val="phClr"/>
        </a:solidFill>
        <a:gradFill rotWithShape="1">
          <a:gsLst>
            <a:gs pos="3800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50000"/>
                <a:hueMod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</a:schemeClr>
            </a:gs>
            <a:gs pos="60000">
              <a:schemeClr val="phClr">
                <a:tint val="100000"/>
                <a:shade val="60000"/>
                <a:alpha val="100000"/>
                <a:satMod val="100000"/>
                <a:lumMod val="100000"/>
              </a:schemeClr>
            </a:gs>
            <a:gs pos="100000">
              <a:schemeClr val="phClr">
                <a:shade val="20000"/>
                <a:satMod val="100000"/>
                <a:lumMod val="100000"/>
              </a:schemeClr>
            </a:gs>
          </a:gsLst>
          <a:lin ang="5400000" scaled="0"/>
        </a:gradFill>
      </a:fillStyleLst>
      <a:lnStyleLst>
        <a:ln w="285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01600" stA="26000" endPos="20000" dist="12700" dir="5400000" sy="-100000" rotWithShape="0"/>
          </a:effectLst>
        </a:effectStyle>
        <a:effectStyle>
          <a:effectLst>
            <a:outerShdw blurRad="444500" dist="317500" dir="5400000" sx="90000" sy="-2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chilly" dir="t"/>
          </a:scene3d>
          <a:sp3d contourW="12700" prstMaterial="softEdge">
            <a:bevelT w="63500" h="2540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30000">
              <a:schemeClr val="phClr">
                <a:tint val="10000"/>
                <a:alpha val="80000"/>
                <a:satMod val="300000"/>
              </a:schemeClr>
            </a:gs>
            <a:gs pos="100000">
              <a:schemeClr val="phClr">
                <a:tint val="80000"/>
                <a:shade val="100000"/>
                <a:alpha val="100000"/>
                <a:satMod val="200000"/>
              </a:schemeClr>
            </a:gs>
          </a:gsLst>
          <a:lin ang="5400000" scaled="1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Studio.thmx</Template>
  <TotalTime>203</TotalTime>
  <Words>246</Words>
  <Application>Microsoft Office PowerPoint</Application>
  <PresentationFormat>On-screen Show (4:3)</PresentationFormat>
  <Paragraphs>60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Studio</vt:lpstr>
      <vt:lpstr>Blending Blogs into the Curriculum</vt:lpstr>
      <vt:lpstr>What is a blog?</vt:lpstr>
      <vt:lpstr>What is a blog?</vt:lpstr>
      <vt:lpstr>Target: Communication</vt:lpstr>
      <vt:lpstr>It is more than developing writing skills </vt:lpstr>
      <vt:lpstr>It is more than word processing</vt:lpstr>
      <vt:lpstr>Develop critical reading skills</vt:lpstr>
      <vt:lpstr>Develop critical thinking skills</vt:lpstr>
      <vt:lpstr>“Kids can post their writing, projects, thoughts and reflections.”  </vt:lpstr>
      <vt:lpstr>“Teachers can provide prompts or starters and kids can pick up and run with it.”</vt:lpstr>
      <vt:lpstr>Broadens Audience</vt:lpstr>
      <vt:lpstr>Facilitates Interaction</vt:lpstr>
      <vt:lpstr>Actively Engages Students in any Subject</vt:lpstr>
      <vt:lpstr>Promotes Research </vt:lpstr>
      <vt:lpstr>PowerPoint Presentation</vt:lpstr>
      <vt:lpstr>What’s a Wiki?</vt:lpstr>
      <vt:lpstr>Ways to Use Wikis</vt:lpstr>
      <vt:lpstr>Twitter/Edmodo</vt:lpstr>
      <vt:lpstr>Blend Technology into Learning</vt:lpstr>
      <vt:lpstr>Resources</vt:lpstr>
      <vt:lpstr>PowerPoint Presentation</vt:lpstr>
      <vt:lpstr>Resources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Blending Blogs into the Curriculum</dc:title>
  <dc:creator>Toni Sulkowski</dc:creator>
  <cp:lastModifiedBy>Basic Southpointe</cp:lastModifiedBy>
  <cp:revision>15</cp:revision>
  <dcterms:created xsi:type="dcterms:W3CDTF">2013-12-03T21:02:12Z</dcterms:created>
  <dcterms:modified xsi:type="dcterms:W3CDTF">2013-12-05T14:07:55Z</dcterms:modified>
</cp:coreProperties>
</file>